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</p:sldIdLst>
  <p:sldSz cy="5143500" cx="9144000"/>
  <p:notesSz cx="6858000" cy="9144000"/>
  <p:embeddedFontLst>
    <p:embeddedFont>
      <p:font typeface="Proxima Nova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Assistant SemiBold"/>
      <p:regular r:id="rId47"/>
      <p:bold r:id="rId48"/>
    </p:embeddedFont>
    <p:embeddedFont>
      <p:font typeface="Assistant"/>
      <p:regular r:id="rId49"/>
      <p:bold r:id="rId50"/>
    </p:embeddedFont>
    <p:embeddedFont>
      <p:font typeface="Helvetica Neue"/>
      <p:regular r:id="rId51"/>
      <p:bold r:id="rId52"/>
      <p:italic r:id="rId53"/>
      <p:boldItalic r:id="rId54"/>
    </p:embeddedFont>
    <p:embeddedFont>
      <p:font typeface="Helvetica Neue Light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C64C34A-3CBD-4827-829C-89B606EEE704}">
  <a:tblStyle styleId="{CC64C34A-3CBD-4827-829C-89B606EEE70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.fntdata"/><Relationship Id="rId42" Type="http://schemas.openxmlformats.org/officeDocument/2006/relationships/font" Target="fonts/ProximaNova-boldItalic.fntdata"/><Relationship Id="rId41" Type="http://schemas.openxmlformats.org/officeDocument/2006/relationships/font" Target="fonts/ProximaNova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AssistantSemiBold-bold.fntdata"/><Relationship Id="rId47" Type="http://schemas.openxmlformats.org/officeDocument/2006/relationships/font" Target="fonts/AssistantSemiBold-regular.fntdata"/><Relationship Id="rId49" Type="http://schemas.openxmlformats.org/officeDocument/2006/relationships/font" Target="fonts/Assistan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font" Target="fonts/ProximaNova-regular.fntdata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HelveticaNeue-regular.fntdata"/><Relationship Id="rId50" Type="http://schemas.openxmlformats.org/officeDocument/2006/relationships/font" Target="fonts/Assistant-bold.fntdata"/><Relationship Id="rId53" Type="http://schemas.openxmlformats.org/officeDocument/2006/relationships/font" Target="fonts/HelveticaNeue-italic.fntdata"/><Relationship Id="rId52" Type="http://schemas.openxmlformats.org/officeDocument/2006/relationships/font" Target="fonts/HelveticaNeue-bold.fntdata"/><Relationship Id="rId11" Type="http://schemas.openxmlformats.org/officeDocument/2006/relationships/slide" Target="slides/slide5.xml"/><Relationship Id="rId55" Type="http://schemas.openxmlformats.org/officeDocument/2006/relationships/font" Target="fonts/HelveticaNeueLight-regular.fntdata"/><Relationship Id="rId10" Type="http://schemas.openxmlformats.org/officeDocument/2006/relationships/slide" Target="slides/slide4.xml"/><Relationship Id="rId54" Type="http://schemas.openxmlformats.org/officeDocument/2006/relationships/font" Target="fonts/HelveticaNeue-boldItalic.fntdata"/><Relationship Id="rId13" Type="http://schemas.openxmlformats.org/officeDocument/2006/relationships/slide" Target="slides/slide7.xml"/><Relationship Id="rId57" Type="http://schemas.openxmlformats.org/officeDocument/2006/relationships/font" Target="fonts/HelveticaNeueLight-italic.fntdata"/><Relationship Id="rId12" Type="http://schemas.openxmlformats.org/officeDocument/2006/relationships/slide" Target="slides/slide6.xml"/><Relationship Id="rId56" Type="http://schemas.openxmlformats.org/officeDocument/2006/relationships/font" Target="fonts/HelveticaNeueLight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font" Target="fonts/HelveticaNeueLight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ackernoon.com/why-flutter-uses-dart-dd635a054ebf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1e8f6309f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" name="Google Shape;74;ga1e8f6309f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1e8f6309f_1_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ga1e8f6309f_1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1e8f6309f_1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7" name="Google Shape;157;ga1e8f6309f_1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1e8f6309f_2_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ga1e8f6309f_2_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3aef859f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ga3aef859f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a3aef859f3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a3aef859f3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1e8f6309f_2_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8" name="Google Shape;188;ga1e8f6309f_2_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200">
                <a:latin typeface="Helvetica Neue"/>
                <a:ea typeface="Helvetica Neue"/>
                <a:cs typeface="Helvetica Neue"/>
                <a:sym typeface="Helvetica Neue"/>
              </a:rPr>
              <a:t>UI toolkit developed and open sourced by google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200">
                <a:latin typeface="Helvetica Neue"/>
                <a:ea typeface="Helvetica Neue"/>
                <a:cs typeface="Helvetica Neue"/>
                <a:sym typeface="Helvetica Neue"/>
              </a:rPr>
              <a:t>Will Larche → talks about how flutter is good for designers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3aef859f3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ga3aef859f3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200">
                <a:latin typeface="Helvetica Neue"/>
                <a:ea typeface="Helvetica Neue"/>
                <a:cs typeface="Helvetica Neue"/>
                <a:sym typeface="Helvetica Neue"/>
              </a:rPr>
              <a:t>Flutter needs a blank canvas and it will simply draw on it.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a3aef859f3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1" name="Google Shape;201;ga3aef859f3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200">
                <a:latin typeface="Helvetica Neue"/>
                <a:ea typeface="Helvetica Neue"/>
                <a:cs typeface="Helvetica Neue"/>
                <a:sym typeface="Helvetica Neue"/>
              </a:rPr>
              <a:t>Flutter needs a blank canvas and it will simply draw on it.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aef859f3_0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350">
                <a:solidFill>
                  <a:schemeClr val="dk1"/>
                </a:solidFill>
              </a:rPr>
              <a:t>Show skeleton project, 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</a:pPr>
            <a:r>
              <a:rPr lang="en-GB" sz="1350">
                <a:solidFill>
                  <a:schemeClr val="dk1"/>
                </a:solidFill>
              </a:rPr>
              <a:t>Hot reload (change icon, column axis settings)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</a:pPr>
            <a:r>
              <a:rPr lang="en-GB" sz="1350">
                <a:solidFill>
                  <a:schemeClr val="dk1"/>
                </a:solidFill>
              </a:rPr>
              <a:t>Change theme and talk about theming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</a:pPr>
            <a:r>
              <a:rPr lang="en-GB" sz="1350">
                <a:solidFill>
                  <a:schemeClr val="dk1"/>
                </a:solidFill>
              </a:rPr>
              <a:t>Demonstrate that everything is a widget</a:t>
            </a:r>
            <a:endParaRPr sz="1350">
              <a:solidFill>
                <a:schemeClr val="dk1"/>
              </a:solidFill>
            </a:endParaRPr>
          </a:p>
          <a:p>
            <a:pPr indent="-314325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</a:pPr>
            <a:r>
              <a:rPr lang="en-GB" sz="1350">
                <a:solidFill>
                  <a:schemeClr val="dk1"/>
                </a:solidFill>
              </a:rPr>
              <a:t>Use transform.rotate on Text</a:t>
            </a:r>
            <a:endParaRPr sz="1350">
              <a:solidFill>
                <a:schemeClr val="dk1"/>
              </a:solidFill>
            </a:endParaRPr>
          </a:p>
          <a:p>
            <a:pPr indent="-314325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</a:pPr>
            <a:r>
              <a:rPr lang="en-GB" sz="1350">
                <a:solidFill>
                  <a:schemeClr val="dk1"/>
                </a:solidFill>
              </a:rPr>
              <a:t> </a:t>
            </a:r>
            <a:r>
              <a:rPr lang="en-GB" sz="1350">
                <a:solidFill>
                  <a:schemeClr val="dk1"/>
                </a:solidFill>
              </a:rPr>
              <a:t>Use transform.rotate on MaterialApp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</a:rPr>
              <a:t>Random image at: https://source.unsplash.com/random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209" name="Google Shape;209;ga3aef859f3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3aef859f3_0_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" name="Google Shape;216;ga3aef859f3_0_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1e8f6309f_2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" name="Google Shape;80;ga1e8f6309f_2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3aef859f3_0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Google Shape;223;ga3aef859f3_0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2200">
                <a:latin typeface="Helvetica Neue"/>
                <a:ea typeface="Helvetica Neue"/>
                <a:cs typeface="Helvetica Neue"/>
                <a:sym typeface="Helvetica Neue"/>
              </a:rPr>
              <a:t>Why Flutter uses Dart: </a:t>
            </a:r>
            <a:r>
              <a:rPr lang="en-GB" sz="22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https://hackernoon.com/why-flutter-uses-dart-dd635a054ebf</a:t>
            </a:r>
            <a:r>
              <a:rPr lang="en-GB" sz="2200">
                <a:latin typeface="Helvetica Neue"/>
                <a:ea typeface="Helvetica Neue"/>
                <a:cs typeface="Helvetica Neue"/>
                <a:sym typeface="Helvetica Neue"/>
              </a:rPr>
              <a:t> (advanced)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3aef859f3_0_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ga3aef859f3_0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-"/>
            </a:pPr>
            <a:r>
              <a:rPr lang="en-GB" sz="2200">
                <a:latin typeface="Helvetica Neue"/>
                <a:ea typeface="Helvetica Neue"/>
                <a:cs typeface="Helvetica Neue"/>
                <a:sym typeface="Helvetica Neue"/>
              </a:rPr>
              <a:t>Typing system (primitive types, var vs dynamic)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-"/>
            </a:pPr>
            <a:r>
              <a:rPr lang="en-GB" sz="2200">
                <a:latin typeface="Helvetica Neue"/>
                <a:ea typeface="Helvetica Neue"/>
                <a:cs typeface="Helvetica Neue"/>
                <a:sym typeface="Helvetica Neue"/>
              </a:rPr>
              <a:t>Example: Map&lt;String, dynamic&gt; response = {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-"/>
            </a:pPr>
            <a:r>
              <a:rPr lang="en-GB" sz="2200">
                <a:latin typeface="Helvetica Neue"/>
                <a:ea typeface="Helvetica Neue"/>
                <a:cs typeface="Helvetica Neue"/>
                <a:sym typeface="Helvetica Neue"/>
              </a:rPr>
              <a:t>      'content-type': 'application/json',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-"/>
            </a:pPr>
            <a:r>
              <a:rPr lang="en-GB" sz="2200">
                <a:latin typeface="Helvetica Neue"/>
                <a:ea typeface="Helvetica Neue"/>
                <a:cs typeface="Helvetica Neue"/>
                <a:sym typeface="Helvetica Neue"/>
              </a:rPr>
              <a:t>      'length': 204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-"/>
            </a:pPr>
            <a:r>
              <a:rPr lang="en-GB" sz="2200">
                <a:latin typeface="Helvetica Neue"/>
                <a:ea typeface="Helvetica Neue"/>
                <a:cs typeface="Helvetica Neue"/>
                <a:sym typeface="Helvetica Neue"/>
              </a:rPr>
              <a:t>    };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-"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-"/>
            </a:pPr>
            <a:r>
              <a:rPr lang="en-GB" sz="2200">
                <a:latin typeface="Helvetica Neue"/>
                <a:ea typeface="Helvetica Neue"/>
                <a:cs typeface="Helvetica Neue"/>
                <a:sym typeface="Helvetica Neue"/>
              </a:rPr>
              <a:t>Functions (how to declare, etc)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-"/>
            </a:pPr>
            <a:r>
              <a:rPr lang="en-GB" sz="2200">
                <a:latin typeface="Helvetica Neue"/>
                <a:ea typeface="Helvetica Neue"/>
                <a:cs typeface="Helvetica Neue"/>
                <a:sym typeface="Helvetica Neue"/>
              </a:rPr>
              <a:t>async/await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-"/>
            </a:pPr>
            <a:r>
              <a:rPr lang="en-GB" sz="2200">
                <a:latin typeface="Helvetica Neue"/>
                <a:ea typeface="Helvetica Neue"/>
                <a:cs typeface="Helvetica Neue"/>
                <a:sym typeface="Helvetica Neue"/>
              </a:rPr>
              <a:t>Future/Streams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latin typeface="Helvetica Neue"/>
                <a:ea typeface="Helvetica Neue"/>
                <a:cs typeface="Helvetica Neue"/>
                <a:sym typeface="Helvetica Neue"/>
              </a:rPr>
              <a:t>https://dart.dev/</a:t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a3d191afc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a3d191afc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Types</a:t>
            </a:r>
            <a:endParaRPr sz="1200"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numbers</a:t>
            </a:r>
            <a:endParaRPr sz="1200"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strings</a:t>
            </a:r>
            <a:endParaRPr sz="1200"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booleans</a:t>
            </a:r>
            <a:endParaRPr sz="1200"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lists (also known as </a:t>
            </a:r>
            <a:r>
              <a:rPr i="1" lang="en-GB" sz="12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arrays</a:t>
            </a:r>
            <a:r>
              <a:rPr lang="en-GB" sz="12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)</a:t>
            </a:r>
            <a:endParaRPr sz="1200"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sets</a:t>
            </a:r>
            <a:endParaRPr sz="1200"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maps</a:t>
            </a:r>
            <a:endParaRPr sz="1200"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runes (for expressing Unicode characters in a string)</a:t>
            </a:r>
            <a:endParaRPr sz="1200"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4A4A"/>
              </a:buClr>
              <a:buSzPts val="1200"/>
              <a:buFont typeface="Roboto"/>
              <a:buChar char="●"/>
            </a:pPr>
            <a:r>
              <a:rPr lang="en-GB" sz="1200">
                <a:solidFill>
                  <a:srgbClr val="4A4A4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symbols</a:t>
            </a:r>
            <a:endParaRPr sz="1200"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3d191afc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a3d191afc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3d191af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3d191af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a3d191afc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a3d191afc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3d191afc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3d191afc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3d191afc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3d191afc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3d191afc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3d191afc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a3aef859f3_0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1350">
                <a:solidFill>
                  <a:schemeClr val="dk1"/>
                </a:solidFill>
              </a:rPr>
              <a:t>Show skeleton project, 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</a:pPr>
            <a:r>
              <a:rPr lang="en-GB" sz="1350">
                <a:solidFill>
                  <a:schemeClr val="dk1"/>
                </a:solidFill>
              </a:rPr>
              <a:t>Hot reload (change icon, column axis settings)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</a:pPr>
            <a:r>
              <a:rPr lang="en-GB" sz="1350">
                <a:solidFill>
                  <a:schemeClr val="dk1"/>
                </a:solidFill>
              </a:rPr>
              <a:t>Change theme and talk about theming</a:t>
            </a:r>
            <a:endParaRPr sz="1350">
              <a:solidFill>
                <a:schemeClr val="dk1"/>
              </a:solidFill>
            </a:endParaRPr>
          </a:p>
          <a:p>
            <a:pPr indent="-314325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</a:pPr>
            <a:r>
              <a:rPr lang="en-GB" sz="1350">
                <a:solidFill>
                  <a:schemeClr val="dk1"/>
                </a:solidFill>
              </a:rPr>
              <a:t>Demonstrate that everything is a widget</a:t>
            </a:r>
            <a:endParaRPr sz="1350">
              <a:solidFill>
                <a:schemeClr val="dk1"/>
              </a:solidFill>
            </a:endParaRPr>
          </a:p>
          <a:p>
            <a:pPr indent="-314325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</a:pPr>
            <a:r>
              <a:rPr lang="en-GB" sz="1350">
                <a:solidFill>
                  <a:schemeClr val="dk1"/>
                </a:solidFill>
              </a:rPr>
              <a:t>Use transform.rotate on Text</a:t>
            </a:r>
            <a:endParaRPr sz="1350">
              <a:solidFill>
                <a:schemeClr val="dk1"/>
              </a:solidFill>
            </a:endParaRPr>
          </a:p>
          <a:p>
            <a:pPr indent="-314325" lvl="1" marL="9144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Char char="-"/>
            </a:pPr>
            <a:r>
              <a:rPr lang="en-GB" sz="1350">
                <a:solidFill>
                  <a:schemeClr val="dk1"/>
                </a:solidFill>
              </a:rPr>
              <a:t> Use transform.rotate on MaterialApp</a:t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50">
                <a:solidFill>
                  <a:schemeClr val="dk1"/>
                </a:solidFill>
              </a:rPr>
              <a:t>Random image at: https://source.unsplash.com/random</a:t>
            </a:r>
            <a:endParaRPr sz="1350">
              <a:solidFill>
                <a:schemeClr val="dk1"/>
              </a:solidFill>
            </a:endParaRPr>
          </a:p>
        </p:txBody>
      </p:sp>
      <p:sp>
        <p:nvSpPr>
          <p:cNvPr id="289" name="Google Shape;289;ga3aef859f3_0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1e8f6309f_2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" name="Google Shape;94;ga1e8f6309f_2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a3ec273c51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ga3ec273c51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3aef859f3_0_1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a3aef859f3_0_1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3aef859f3_0_1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1" name="Google Shape;311;ga3aef859f3_0_1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3aef859f3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Who has a smartphone? 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Vs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Who has a dumbphone?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>
                <a:solidFill>
                  <a:schemeClr val="dk1"/>
                </a:solidFill>
              </a:rPr>
              <a:t>Business cards vs Linkedin profile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1" name="Google Shape;101;ga3aef859f3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1e8f6309f_1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" name="Google Shape;108;ga1e8f6309f_1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1e8f6309f_1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ga1e8f6309f_1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1e8f6309f_2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GB" sz="1350">
                <a:solidFill>
                  <a:schemeClr val="dk1"/>
                </a:solidFill>
              </a:rPr>
              <a:t>Nobody has time for bad user experiences, your customers and employees included.</a:t>
            </a:r>
            <a:endParaRPr/>
          </a:p>
        </p:txBody>
      </p:sp>
      <p:sp>
        <p:nvSpPr>
          <p:cNvPr id="128" name="Google Shape;128;ga1e8f6309f_2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1e8f6309f_1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a1e8f6309f_1_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1e8f6309f_1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ga1e8f6309f_1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Developing, maintaining and </a:t>
            </a:r>
            <a:r>
              <a:rPr lang="en-GB"/>
              <a:t>releasing</a:t>
            </a:r>
            <a:r>
              <a:rPr lang="en-GB"/>
              <a:t> with native approach is also more complex for coordination and strategy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/>
              <a:t>E.g. </a:t>
            </a:r>
            <a:endParaRPr/>
          </a:p>
          <a:p>
            <a:pPr indent="-29845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how do you coordinate for a new feature? </a:t>
            </a:r>
            <a:endParaRPr/>
          </a:p>
          <a:p>
            <a:pPr indent="-29845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When should you release? When first platform is ready or at the same time?</a:t>
            </a:r>
            <a:endParaRPr/>
          </a:p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 Alt" showMasterSp="0">
  <p:cSld name="Title &amp; Photo Alt 2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1" name="Google Shape;51;p13"/>
          <p:cNvPicPr preferRelativeResize="0"/>
          <p:nvPr/>
        </p:nvPicPr>
        <p:blipFill rotWithShape="1">
          <a:blip r:embed="rId2">
            <a:alphaModFix/>
          </a:blip>
          <a:srcRect b="32490" l="0" r="0" t="0"/>
          <a:stretch/>
        </p:blipFill>
        <p:spPr>
          <a:xfrm>
            <a:off x="6689422" y="3868426"/>
            <a:ext cx="2481731" cy="13015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2" name="Google Shape;5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527" y="165300"/>
            <a:ext cx="1535796" cy="291421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500562" y="4906962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-11500"/>
            <a:ext cx="9144000" cy="5154862"/>
          </a:xfrm>
          <a:prstGeom prst="rect">
            <a:avLst/>
          </a:prstGeom>
          <a:gradFill>
            <a:gsLst>
              <a:gs pos="0">
                <a:srgbClr val="58ADC5"/>
              </a:gs>
              <a:gs pos="100000">
                <a:srgbClr val="045962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900" y="238828"/>
            <a:ext cx="2036651" cy="38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>
  <p:cSld name="TITLE_AND_BODY 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8695870" y="4696827"/>
            <a:ext cx="325237" cy="3263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Helvetica Neue"/>
              <a:buNone/>
              <a:defRPr b="0" i="0" sz="1000" u="none" cap="none" strike="noStrike">
                <a:solidFill>
                  <a:srgbClr val="58585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_OBJECTS">
  <p:cSld name="TITLE_AND_BODY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628560" y="273780"/>
            <a:ext cx="7886700" cy="9941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500"/>
            </a:lvl9pPr>
          </a:lstStyle>
          <a:p/>
        </p:txBody>
      </p:sp>
      <p:sp>
        <p:nvSpPr>
          <p:cNvPr id="63" name="Google Shape;63;p17"/>
          <p:cNvSpPr txBox="1"/>
          <p:nvPr>
            <p:ph idx="1" type="body"/>
          </p:nvPr>
        </p:nvSpPr>
        <p:spPr>
          <a:xfrm>
            <a:off x="457110" y="1203390"/>
            <a:ext cx="4015687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500"/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500"/>
            </a:lvl2pPr>
            <a:lvl3pPr indent="-3619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500"/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5pPr>
            <a:lvl6pPr indent="-3365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6pPr>
            <a:lvl7pPr indent="-3365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7pPr>
            <a:lvl8pPr indent="-3365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8pPr>
            <a:lvl9pPr indent="-3365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9pPr>
          </a:lstStyle>
          <a:p/>
        </p:txBody>
      </p:sp>
      <p:sp>
        <p:nvSpPr>
          <p:cNvPr id="64" name="Google Shape;64;p17"/>
          <p:cNvSpPr txBox="1"/>
          <p:nvPr>
            <p:ph idx="2" type="body"/>
          </p:nvPr>
        </p:nvSpPr>
        <p:spPr>
          <a:xfrm>
            <a:off x="4673970" y="1203390"/>
            <a:ext cx="4015687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500"/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500"/>
            </a:lvl2pPr>
            <a:lvl3pPr indent="-3619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500"/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5pPr>
            <a:lvl6pPr indent="-3365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6pPr>
            <a:lvl7pPr indent="-3365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7pPr>
            <a:lvl8pPr indent="-3365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8pPr>
            <a:lvl9pPr indent="-3365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9pPr>
          </a:lstStyle>
          <a:p/>
        </p:txBody>
      </p:sp>
      <p:sp>
        <p:nvSpPr>
          <p:cNvPr id="65" name="Google Shape;65;p17"/>
          <p:cNvSpPr txBox="1"/>
          <p:nvPr>
            <p:ph idx="3" type="body"/>
          </p:nvPr>
        </p:nvSpPr>
        <p:spPr>
          <a:xfrm>
            <a:off x="457110" y="2761560"/>
            <a:ext cx="4015687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500"/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500"/>
            </a:lvl2pPr>
            <a:lvl3pPr indent="-3619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500"/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5pPr>
            <a:lvl6pPr indent="-3365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6pPr>
            <a:lvl7pPr indent="-3365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7pPr>
            <a:lvl8pPr indent="-3365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8pPr>
            <a:lvl9pPr indent="-3365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9pPr>
          </a:lstStyle>
          <a:p/>
        </p:txBody>
      </p:sp>
      <p:sp>
        <p:nvSpPr>
          <p:cNvPr id="66" name="Google Shape;66;p17"/>
          <p:cNvSpPr txBox="1"/>
          <p:nvPr>
            <p:ph idx="4" type="body"/>
          </p:nvPr>
        </p:nvSpPr>
        <p:spPr>
          <a:xfrm>
            <a:off x="4673970" y="2761560"/>
            <a:ext cx="4015687" cy="1422675"/>
          </a:xfrm>
          <a:prstGeom prst="rect">
            <a:avLst/>
          </a:prstGeom>
          <a:noFill/>
          <a:ln>
            <a:noFill/>
          </a:ln>
        </p:spPr>
        <p:txBody>
          <a:bodyPr anchorCtr="0" anchor="t" bIns="79125" lIns="79125" spcFirstLastPara="1" rIns="79125" wrap="square" tIns="791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Char char="•"/>
              <a:defRPr sz="500"/>
            </a:lvl1pPr>
            <a:lvl2pPr indent="-3810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•"/>
              <a:defRPr sz="500"/>
            </a:lvl2pPr>
            <a:lvl3pPr indent="-3619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100"/>
              <a:buChar char="•"/>
              <a:defRPr sz="500"/>
            </a:lvl3pPr>
            <a:lvl4pPr indent="-33655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4pPr>
            <a:lvl5pPr indent="-33655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5pPr>
            <a:lvl6pPr indent="-336550" lvl="5" marL="27432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6pPr>
            <a:lvl7pPr indent="-336550" lvl="6" marL="3200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7pPr>
            <a:lvl8pPr indent="-336550" lvl="7" marL="3657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8pPr>
            <a:lvl9pPr indent="-336550" lvl="8" marL="4114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700"/>
              <a:buChar char="•"/>
              <a:defRPr sz="500"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6553201" y="4767263"/>
            <a:ext cx="2133562" cy="273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39550" lIns="79125" spcFirstLastPara="1" rIns="79125" wrap="square" tIns="3955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000"/>
              <a:buFont typeface="Calibri"/>
              <a:buNone/>
              <a:defRPr b="0" i="0" sz="1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7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Photo" showMasterSp="0">
  <p:cSld name="Title &amp; Photo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" name="Google Shape;69;p18"/>
          <p:cNvPicPr preferRelativeResize="0"/>
          <p:nvPr/>
        </p:nvPicPr>
        <p:blipFill rotWithShape="1">
          <a:blip r:embed="rId2">
            <a:alphaModFix/>
          </a:blip>
          <a:srcRect b="32490" l="0" r="0" t="0"/>
          <a:stretch/>
        </p:blipFill>
        <p:spPr>
          <a:xfrm>
            <a:off x="4769994" y="2861771"/>
            <a:ext cx="4401159" cy="23082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" name="Google Shape;70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527" y="165300"/>
            <a:ext cx="1535796" cy="29142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500562" y="4905375"/>
            <a:ext cx="138189" cy="140475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Helvetica Neue"/>
              <a:buNone/>
              <a:defRPr b="0" i="0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14.png"/><Relationship Id="rId7" Type="http://schemas.openxmlformats.org/officeDocument/2006/relationships/image" Target="../media/image22.png"/><Relationship Id="rId8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flutter.dev/docs/reference/widgets" TargetMode="External"/><Relationship Id="rId4" Type="http://schemas.openxmlformats.org/officeDocument/2006/relationships/image" Target="../media/image17.png"/><Relationship Id="rId5" Type="http://schemas.openxmlformats.org/officeDocument/2006/relationships/hyperlink" Target="https://flutter.dev/docs/resources/architectural-overview#rendering-and-layout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flutter.dev/docs/resources/architectural-overview#rendering-and-layout" TargetMode="External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flutter.dev/docs/resources/architectural-overview#rendering-and-layout" TargetMode="External"/><Relationship Id="rId4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flutter.dev/showcase" TargetMode="External"/><Relationship Id="rId4" Type="http://schemas.openxmlformats.org/officeDocument/2006/relationships/hyperlink" Target="https://flutter.dev/docs/resources/architectural-overview#rendering-and-layout" TargetMode="External"/><Relationship Id="rId5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/>
        </p:nvSpPr>
        <p:spPr>
          <a:xfrm>
            <a:off x="242550" y="3247844"/>
            <a:ext cx="8658900" cy="7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en-GB" sz="4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Mobile Development with Flutter</a:t>
            </a:r>
            <a:endParaRPr b="1" sz="4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" name="Google Shape;77;p19"/>
          <p:cNvSpPr txBox="1"/>
          <p:nvPr/>
        </p:nvSpPr>
        <p:spPr>
          <a:xfrm>
            <a:off x="242550" y="4065900"/>
            <a:ext cx="8658900" cy="2048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 to </a:t>
            </a:r>
            <a:r>
              <a:rPr lang="en-GB" sz="2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Flutter and what makes it a valid option to develop mobile apps in 2020.</a:t>
            </a:r>
            <a:endParaRPr b="0" i="0" sz="2000" u="none" cap="none" strike="noStrike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/>
        </p:nvSpPr>
        <p:spPr>
          <a:xfrm>
            <a:off x="1425287" y="3626625"/>
            <a:ext cx="1203600" cy="9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Kotlin</a:t>
            </a:r>
            <a:endParaRPr sz="32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Java</a:t>
            </a:r>
            <a:endParaRPr sz="32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847856" y="906797"/>
            <a:ext cx="74484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15000"/>
              <a:buFont typeface="Proxima Nova"/>
              <a:buNone/>
            </a:pPr>
            <a:r>
              <a:rPr b="1" lang="en-GB" sz="3600" u="sng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Native</a:t>
            </a:r>
            <a:r>
              <a:rPr b="1" lang="en-GB" sz="36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 - Hybrid - Cross Platform</a:t>
            </a:r>
            <a:endParaRPr b="1" sz="3600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860" y="1857800"/>
            <a:ext cx="2358441" cy="1768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0201" y="1857808"/>
            <a:ext cx="3038225" cy="129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8"/>
          <p:cNvSpPr txBox="1"/>
          <p:nvPr/>
        </p:nvSpPr>
        <p:spPr>
          <a:xfrm>
            <a:off x="6118100" y="3485025"/>
            <a:ext cx="2125800" cy="11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2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Swift</a:t>
            </a:r>
            <a:endParaRPr sz="32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Objective-C</a:t>
            </a:r>
            <a:endParaRPr sz="32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/>
        </p:nvSpPr>
        <p:spPr>
          <a:xfrm>
            <a:off x="847856" y="906797"/>
            <a:ext cx="74484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15000"/>
              <a:buFont typeface="Proxima Nova"/>
              <a:buNone/>
            </a:pPr>
            <a:r>
              <a:rPr b="1" lang="en-GB" sz="36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Native - </a:t>
            </a:r>
            <a:r>
              <a:rPr b="1" lang="en-GB" sz="3600" u="sng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Hybrid - Cross Platform</a:t>
            </a:r>
            <a:endParaRPr b="1" sz="3600" u="sng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25" y="3994226"/>
            <a:ext cx="2045700" cy="9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50" y="3003076"/>
            <a:ext cx="2162540" cy="75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025" y="1445850"/>
            <a:ext cx="1317875" cy="1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81372" y="1445849"/>
            <a:ext cx="1317875" cy="13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56149" y="2763725"/>
            <a:ext cx="968350" cy="11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38180" y="2010663"/>
            <a:ext cx="3931737" cy="112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/>
          <p:nvPr/>
        </p:nvSpPr>
        <p:spPr>
          <a:xfrm>
            <a:off x="188150" y="571350"/>
            <a:ext cx="90213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15000"/>
              <a:buFont typeface="Proxima Nova"/>
              <a:buNone/>
            </a:pPr>
            <a:r>
              <a:rPr b="1" lang="en-GB" sz="36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Cross platform frameworks -</a:t>
            </a:r>
            <a:r>
              <a:rPr b="1" lang="en-GB" sz="36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lang="en-GB" sz="36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distribution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50" y="1323075"/>
            <a:ext cx="4510975" cy="335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1"/>
          <p:cNvSpPr/>
          <p:nvPr/>
        </p:nvSpPr>
        <p:spPr>
          <a:xfrm rot="-5400000">
            <a:off x="1997369" y="-2010332"/>
            <a:ext cx="5149200" cy="9164100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1"/>
          <p:cNvSpPr txBox="1"/>
          <p:nvPr/>
        </p:nvSpPr>
        <p:spPr>
          <a:xfrm>
            <a:off x="160622" y="1370034"/>
            <a:ext cx="6744300" cy="32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-GB" sz="7000">
                <a:solidFill>
                  <a:srgbClr val="FFFFFF"/>
                </a:solidFill>
              </a:rPr>
              <a:t>Flutter is the definitely promising!</a:t>
            </a:r>
            <a:endParaRPr b="0" i="0" sz="7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78" name="Google Shape;17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4983" y="220202"/>
            <a:ext cx="1454502" cy="275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/>
          <p:nvPr/>
        </p:nvSpPr>
        <p:spPr>
          <a:xfrm rot="-5400000">
            <a:off x="1997369" y="-2010332"/>
            <a:ext cx="5149200" cy="9164100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32"/>
          <p:cNvSpPr txBox="1"/>
          <p:nvPr/>
        </p:nvSpPr>
        <p:spPr>
          <a:xfrm>
            <a:off x="62975" y="2076650"/>
            <a:ext cx="92223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</a:pPr>
            <a:r>
              <a:rPr b="1" lang="en-GB" sz="10800">
                <a:solidFill>
                  <a:srgbClr val="FFFFFF"/>
                </a:solidFill>
              </a:rPr>
              <a:t>What is Flutter?</a:t>
            </a:r>
            <a:endParaRPr b="1" sz="10800">
              <a:solidFill>
                <a:srgbClr val="FFFFFF"/>
              </a:solidFill>
            </a:endParaRPr>
          </a:p>
        </p:txBody>
      </p:sp>
      <p:pic>
        <p:nvPicPr>
          <p:cNvPr descr="Image" id="185" name="Google Shape;18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4983" y="220202"/>
            <a:ext cx="1454502" cy="275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/>
        </p:nvSpPr>
        <p:spPr>
          <a:xfrm>
            <a:off x="866649" y="1749050"/>
            <a:ext cx="8073600" cy="29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203200" lvl="0" marL="177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ssistant SemiBold"/>
              <a:buChar char="●"/>
            </a:pPr>
            <a:r>
              <a:rPr lang="en-GB" sz="32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Free and Open Source </a:t>
            </a:r>
            <a:r>
              <a:rPr lang="en-GB" sz="32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UI toolkit </a:t>
            </a:r>
            <a:endParaRPr sz="32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203200" lvl="0" marL="177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ssistant SemiBold"/>
              <a:buChar char="●"/>
            </a:pPr>
            <a:r>
              <a:rPr lang="en-GB" sz="32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Provides a SDK to develop apps for Android and iOS</a:t>
            </a:r>
            <a:endParaRPr sz="32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203200" lvl="0" marL="177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200"/>
              <a:buFont typeface="Assistant SemiBold"/>
              <a:buChar char="●"/>
            </a:pPr>
            <a:r>
              <a:rPr lang="en-GB" sz="32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Good for developers, designers</a:t>
            </a:r>
            <a:endParaRPr sz="32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191" name="Google Shape;191;p33"/>
          <p:cNvSpPr txBox="1"/>
          <p:nvPr/>
        </p:nvSpPr>
        <p:spPr>
          <a:xfrm>
            <a:off x="847856" y="906797"/>
            <a:ext cx="7448287" cy="751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15000"/>
              <a:buFont typeface="Proxima Nova"/>
              <a:buNone/>
            </a:pPr>
            <a:r>
              <a:rPr b="1" lang="en-GB" sz="360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Flutter - intro</a:t>
            </a:r>
            <a:endParaRPr b="1" i="0" sz="36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192" name="Google Shape;19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0150" y="654900"/>
            <a:ext cx="2760100" cy="7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/>
          <p:nvPr/>
        </p:nvSpPr>
        <p:spPr>
          <a:xfrm>
            <a:off x="866649" y="1749050"/>
            <a:ext cx="8073600" cy="29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152400" lvl="0" marL="177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ssistant SemiBold"/>
              <a:buChar char="●"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Full control over the rendering stack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152400" lvl="0" marL="177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ssistant SemiBold"/>
              <a:buChar char="●"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Reactive views with no bridge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152400" lvl="0" marL="177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ssistant SemiBold"/>
              <a:buChar char="●"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Great development experience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152400" lvl="0" marL="177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ssistant SemiBold"/>
              <a:buChar char="●"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Fast, smooth and predictable U</a:t>
            </a: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I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152400" lvl="0" marL="177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ssistant SemiBold"/>
              <a:buChar char="●"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Deploy on multiple platforms with one codebase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152400" lvl="0" marL="177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ssistant SemiBold"/>
              <a:buChar char="●"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Great community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198" name="Google Shape;198;p34"/>
          <p:cNvSpPr txBox="1"/>
          <p:nvPr/>
        </p:nvSpPr>
        <p:spPr>
          <a:xfrm>
            <a:off x="847856" y="906797"/>
            <a:ext cx="74484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15000"/>
              <a:buFont typeface="Proxima Nova"/>
              <a:buNone/>
            </a:pPr>
            <a:r>
              <a:rPr b="1" lang="en-GB" sz="360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Flutter - something more</a:t>
            </a:r>
            <a:endParaRPr b="1" i="0" sz="36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 txBox="1"/>
          <p:nvPr/>
        </p:nvSpPr>
        <p:spPr>
          <a:xfrm>
            <a:off x="866650" y="1749050"/>
            <a:ext cx="5837700" cy="29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152400" lvl="0" marL="177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ssistant SemiBold"/>
              <a:buChar char="●"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In Flutter, everything is a widget!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810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ssistant SemiBold"/>
              <a:buChar char="○"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UI elements (Text, Image, etc.)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810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ssistant SemiBold"/>
              <a:buChar char="○"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Layout constraints (Padding, Column, Alignment, etc.)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152400" lvl="0" marL="177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ssistant SemiBold"/>
              <a:buChar char="●"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You can compose widgets to create your UI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81000" lvl="1" marL="9144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ssistant SemiBold"/>
              <a:buChar char="○"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Flutter offers a rich set of default widgets (</a:t>
            </a:r>
            <a:r>
              <a:rPr lang="en-GB" sz="2400" u="sng">
                <a:solidFill>
                  <a:schemeClr val="hlink"/>
                </a:solidFill>
                <a:latin typeface="Assistant SemiBold"/>
                <a:ea typeface="Assistant SemiBold"/>
                <a:cs typeface="Assistant SemiBold"/>
                <a:sym typeface="Assistant SemiBold"/>
                <a:hlinkClick r:id="rId3"/>
              </a:rPr>
              <a:t>here</a:t>
            </a: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)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204" name="Google Shape;204;p35"/>
          <p:cNvSpPr txBox="1"/>
          <p:nvPr/>
        </p:nvSpPr>
        <p:spPr>
          <a:xfrm>
            <a:off x="847856" y="906797"/>
            <a:ext cx="74484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15000"/>
              <a:buFont typeface="Proxima Nova"/>
              <a:buNone/>
            </a:pPr>
            <a:r>
              <a:rPr b="1" lang="en-GB" sz="360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Flutter - widgets</a:t>
            </a:r>
            <a:endParaRPr b="1" i="0" sz="36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pic>
        <p:nvPicPr>
          <p:cNvPr id="205" name="Google Shape;20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1650" y="717397"/>
            <a:ext cx="2562350" cy="3139368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5"/>
          <p:cNvSpPr txBox="1"/>
          <p:nvPr/>
        </p:nvSpPr>
        <p:spPr>
          <a:xfrm>
            <a:off x="8305200" y="4925900"/>
            <a:ext cx="8733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666666"/>
                </a:solidFill>
              </a:rPr>
              <a:t>Source: </a:t>
            </a:r>
            <a:r>
              <a:rPr lang="en-GB" sz="600" u="sng">
                <a:solidFill>
                  <a:schemeClr val="hlink"/>
                </a:solidFill>
                <a:hlinkClick r:id="rId5"/>
              </a:rPr>
              <a:t>flutter doc</a:t>
            </a:r>
            <a:endParaRPr sz="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6"/>
          <p:cNvSpPr/>
          <p:nvPr/>
        </p:nvSpPr>
        <p:spPr>
          <a:xfrm rot="-5400000">
            <a:off x="1997369" y="-2010332"/>
            <a:ext cx="5149200" cy="9164100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6"/>
          <p:cNvSpPr txBox="1"/>
          <p:nvPr/>
        </p:nvSpPr>
        <p:spPr>
          <a:xfrm>
            <a:off x="160622" y="1370034"/>
            <a:ext cx="6744300" cy="32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-GB" sz="7000">
                <a:solidFill>
                  <a:srgbClr val="FFFFFF"/>
                </a:solidFill>
              </a:rPr>
              <a:t>Demo!</a:t>
            </a:r>
            <a:endParaRPr b="0" i="0" sz="7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13" name="Google Shape;21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4983" y="220202"/>
            <a:ext cx="1454502" cy="275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/>
          <p:nvPr/>
        </p:nvSpPr>
        <p:spPr>
          <a:xfrm rot="-5400000">
            <a:off x="1997369" y="-2010332"/>
            <a:ext cx="5149200" cy="9164100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7"/>
          <p:cNvSpPr txBox="1"/>
          <p:nvPr/>
        </p:nvSpPr>
        <p:spPr>
          <a:xfrm>
            <a:off x="62975" y="2076650"/>
            <a:ext cx="92223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</a:pPr>
            <a:r>
              <a:rPr b="1" lang="en-GB" sz="10800">
                <a:solidFill>
                  <a:srgbClr val="FFFFFF"/>
                </a:solidFill>
              </a:rPr>
              <a:t>Dart in a nutshell</a:t>
            </a:r>
            <a:endParaRPr b="1" sz="10800">
              <a:solidFill>
                <a:srgbClr val="FFFFFF"/>
              </a:solidFill>
            </a:endParaRPr>
          </a:p>
        </p:txBody>
      </p:sp>
      <p:pic>
        <p:nvPicPr>
          <p:cNvPr descr="Image" id="220" name="Google Shape;22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4983" y="220202"/>
            <a:ext cx="1454502" cy="275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/>
        </p:nvSpPr>
        <p:spPr>
          <a:xfrm>
            <a:off x="4516754" y="2492693"/>
            <a:ext cx="110362" cy="241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2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GB" sz="5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 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p20"/>
          <p:cNvGrpSpPr/>
          <p:nvPr/>
        </p:nvGrpSpPr>
        <p:grpSpPr>
          <a:xfrm>
            <a:off x="8265479" y="0"/>
            <a:ext cx="498531" cy="685841"/>
            <a:chOff x="22251511" y="26895"/>
            <a:chExt cx="1710300" cy="2352900"/>
          </a:xfrm>
        </p:grpSpPr>
        <p:sp>
          <p:nvSpPr>
            <p:cNvPr id="84" name="Google Shape;84;p20"/>
            <p:cNvSpPr/>
            <p:nvPr/>
          </p:nvSpPr>
          <p:spPr>
            <a:xfrm>
              <a:off x="22251511" y="26895"/>
              <a:ext cx="1710300" cy="2352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image10.png" id="85" name="Google Shape;85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2502770" y="255301"/>
              <a:ext cx="1290884" cy="19466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" name="Google Shape;86;p20"/>
          <p:cNvSpPr/>
          <p:nvPr/>
        </p:nvSpPr>
        <p:spPr>
          <a:xfrm>
            <a:off x="0" y="4445454"/>
            <a:ext cx="9144000" cy="698063"/>
          </a:xfrm>
          <a:prstGeom prst="rect">
            <a:avLst/>
          </a:prstGeom>
          <a:solidFill>
            <a:srgbClr val="58ADC5"/>
          </a:solidFill>
          <a:ln>
            <a:noFill/>
          </a:ln>
          <a:effectLst>
            <a:outerShdw blurRad="12700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0"/>
          <p:cNvSpPr txBox="1"/>
          <p:nvPr/>
        </p:nvSpPr>
        <p:spPr>
          <a:xfrm>
            <a:off x="289853" y="4654701"/>
            <a:ext cx="8473725" cy="353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-GB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hosts tonight</a:t>
            </a:r>
            <a:endParaRPr b="1" i="0" sz="28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8" name="Google Shape;8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6913" y="1150575"/>
            <a:ext cx="1631975" cy="1850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32153" y="1193625"/>
            <a:ext cx="1591997" cy="185072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0"/>
          <p:cNvSpPr txBox="1"/>
          <p:nvPr/>
        </p:nvSpPr>
        <p:spPr>
          <a:xfrm>
            <a:off x="5988062" y="3421338"/>
            <a:ext cx="14802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Salsabil</a:t>
            </a:r>
            <a:endParaRPr sz="32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91" name="Google Shape;91;p20"/>
          <p:cNvSpPr txBox="1"/>
          <p:nvPr/>
        </p:nvSpPr>
        <p:spPr>
          <a:xfrm>
            <a:off x="2070792" y="3484125"/>
            <a:ext cx="904200" cy="4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Luca</a:t>
            </a:r>
            <a:endParaRPr sz="32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/>
        </p:nvSpPr>
        <p:spPr>
          <a:xfrm>
            <a:off x="866650" y="1749050"/>
            <a:ext cx="5837700" cy="29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-152400" lvl="0" marL="177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ssistant SemiBold"/>
              <a:buChar char="●"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Flutter code is written in Dart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152400" lvl="0" marL="177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ssistant SemiBold"/>
              <a:buChar char="●"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Dart is a client-optimized language for fast apps on any platform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152400" lvl="0" marL="177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ssistant SemiBold"/>
              <a:buChar char="●"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Can be both JIT compiled and AOT compiled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152400" lvl="0" marL="1778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ssistant SemiBold"/>
              <a:buChar char="●"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Type safe: it uses a combination of static type checking and runtime checks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226" name="Google Shape;226;p38"/>
          <p:cNvSpPr txBox="1"/>
          <p:nvPr/>
        </p:nvSpPr>
        <p:spPr>
          <a:xfrm>
            <a:off x="847856" y="906797"/>
            <a:ext cx="74484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15000"/>
              <a:buFont typeface="Proxima Nova"/>
              <a:buNone/>
            </a:pPr>
            <a:r>
              <a:rPr b="1" lang="en-GB" sz="360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Dart - intro</a:t>
            </a:r>
            <a:endParaRPr b="1" i="0" sz="36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27" name="Google Shape;227;p38"/>
          <p:cNvSpPr txBox="1"/>
          <p:nvPr/>
        </p:nvSpPr>
        <p:spPr>
          <a:xfrm>
            <a:off x="8305200" y="4925900"/>
            <a:ext cx="8733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666666"/>
                </a:solidFill>
              </a:rPr>
              <a:t>Source: </a:t>
            </a:r>
            <a:r>
              <a:rPr lang="en-GB" sz="600" u="sng">
                <a:solidFill>
                  <a:schemeClr val="hlink"/>
                </a:solidFill>
                <a:hlinkClick r:id="rId3"/>
              </a:rPr>
              <a:t>flutter doc</a:t>
            </a:r>
            <a:endParaRPr sz="600">
              <a:solidFill>
                <a:srgbClr val="666666"/>
              </a:solidFill>
            </a:endParaRPr>
          </a:p>
        </p:txBody>
      </p:sp>
      <p:pic>
        <p:nvPicPr>
          <p:cNvPr id="228" name="Google Shape;2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3698" y="495371"/>
            <a:ext cx="1763648" cy="99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/>
          <p:nvPr/>
        </p:nvSpPr>
        <p:spPr>
          <a:xfrm>
            <a:off x="345850" y="1194950"/>
            <a:ext cx="7959300" cy="3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45720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Typing system (primitive types, var vs dynamic)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 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434343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39"/>
          <p:cNvSpPr txBox="1"/>
          <p:nvPr/>
        </p:nvSpPr>
        <p:spPr>
          <a:xfrm>
            <a:off x="271700" y="550601"/>
            <a:ext cx="6935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15000"/>
              <a:buFont typeface="Proxima Nova"/>
              <a:buNone/>
            </a:pPr>
            <a:r>
              <a:rPr b="1" lang="en-GB" sz="360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Dart - a bit more</a:t>
            </a:r>
            <a:endParaRPr b="1" i="0" sz="36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35" name="Google Shape;235;p39"/>
          <p:cNvSpPr txBox="1"/>
          <p:nvPr/>
        </p:nvSpPr>
        <p:spPr>
          <a:xfrm>
            <a:off x="8305200" y="4925900"/>
            <a:ext cx="8733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666666"/>
                </a:solidFill>
              </a:rPr>
              <a:t>Source: </a:t>
            </a:r>
            <a:r>
              <a:rPr lang="en-GB" sz="600" u="sng">
                <a:solidFill>
                  <a:schemeClr val="hlink"/>
                </a:solidFill>
                <a:hlinkClick r:id="rId3"/>
              </a:rPr>
              <a:t>flutter doc</a:t>
            </a:r>
            <a:endParaRPr sz="600">
              <a:solidFill>
                <a:srgbClr val="666666"/>
              </a:solidFill>
            </a:endParaRPr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0125" y="1925125"/>
            <a:ext cx="4921025" cy="238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/>
        </p:nvSpPr>
        <p:spPr>
          <a:xfrm>
            <a:off x="408675" y="1094175"/>
            <a:ext cx="7982400" cy="38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The Dart language has also support for the following types:</a:t>
            </a:r>
            <a:endParaRPr sz="2400">
              <a:solidFill>
                <a:srgbClr val="F6B26B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F6B26B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        Lists </a:t>
            </a:r>
            <a:r>
              <a:rPr lang="en-GB" sz="2400">
                <a:solidFill>
                  <a:schemeClr val="dk1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 </a:t>
            </a:r>
            <a:endParaRPr sz="2400"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6B26B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6B26B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          </a:t>
            </a:r>
            <a:endParaRPr sz="2400">
              <a:solidFill>
                <a:srgbClr val="F6B26B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6B26B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       </a:t>
            </a:r>
            <a:r>
              <a:rPr lang="en-GB" sz="2400">
                <a:latin typeface="Assistant SemiBold"/>
                <a:ea typeface="Assistant SemiBold"/>
                <a:cs typeface="Assistant SemiBold"/>
                <a:sym typeface="Assistant SemiBold"/>
              </a:rPr>
              <a:t>                                                            </a:t>
            </a:r>
            <a:r>
              <a:rPr lang="en-GB" sz="2200"/>
              <a:t>                              </a:t>
            </a:r>
            <a:r>
              <a:rPr lang="en-GB" sz="2200">
                <a:solidFill>
                  <a:srgbClr val="F6B26B"/>
                </a:solidFill>
              </a:rPr>
              <a:t>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solidFill>
                  <a:srgbClr val="F6B26B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        Maps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6B26B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42" name="Google Shape;24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00" y="1910350"/>
            <a:ext cx="2322975" cy="105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200" y="3468275"/>
            <a:ext cx="4274625" cy="150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0"/>
          <p:cNvSpPr txBox="1"/>
          <p:nvPr/>
        </p:nvSpPr>
        <p:spPr>
          <a:xfrm>
            <a:off x="271700" y="550601"/>
            <a:ext cx="69357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15000"/>
              <a:buFont typeface="Proxima Nova"/>
              <a:buNone/>
            </a:pPr>
            <a:r>
              <a:rPr b="1" lang="en-GB" sz="360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Dart - types</a:t>
            </a:r>
            <a:endParaRPr b="1" i="0" sz="36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1"/>
          <p:cNvSpPr txBox="1"/>
          <p:nvPr/>
        </p:nvSpPr>
        <p:spPr>
          <a:xfrm>
            <a:off x="2270400" y="415100"/>
            <a:ext cx="53373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Control</a:t>
            </a:r>
            <a:r>
              <a:rPr lang="en-GB" sz="2400">
                <a:solidFill>
                  <a:srgbClr val="EA5B25"/>
                </a:solidFill>
                <a:highlight>
                  <a:srgbClr val="FFFFFF"/>
                </a:highlight>
                <a:latin typeface="Assistant SemiBold"/>
                <a:ea typeface="Assistant SemiBold"/>
                <a:cs typeface="Assistant SemiBold"/>
                <a:sym typeface="Assistant SemiBold"/>
              </a:rPr>
              <a:t> </a:t>
            </a:r>
            <a:r>
              <a:rPr b="1" lang="en-GB" sz="360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flow statements</a:t>
            </a:r>
            <a:endParaRPr sz="2400">
              <a:solidFill>
                <a:srgbClr val="EA5B25"/>
              </a:solidFill>
              <a:highlight>
                <a:srgbClr val="FFFFFF"/>
              </a:highlight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A4A4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0" name="Google Shape;25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350" y="1269750"/>
            <a:ext cx="5737726" cy="37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/>
        </p:nvSpPr>
        <p:spPr>
          <a:xfrm>
            <a:off x="1438675" y="550675"/>
            <a:ext cx="57789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EA5B25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                          </a:t>
            </a:r>
            <a:r>
              <a:rPr b="1" lang="en-GB" sz="360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Functions</a:t>
            </a:r>
            <a:r>
              <a:rPr lang="en-GB" sz="2400">
                <a:solidFill>
                  <a:srgbClr val="EA5B25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</a:t>
            </a:r>
            <a:endParaRPr sz="2400">
              <a:solidFill>
                <a:srgbClr val="EA5B25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EA5B25"/>
              </a:solidFill>
            </a:endParaRPr>
          </a:p>
        </p:txBody>
      </p:sp>
      <p:sp>
        <p:nvSpPr>
          <p:cNvPr id="256" name="Google Shape;256;p42"/>
          <p:cNvSpPr txBox="1"/>
          <p:nvPr/>
        </p:nvSpPr>
        <p:spPr>
          <a:xfrm>
            <a:off x="114600" y="1090175"/>
            <a:ext cx="8914800" cy="33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 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Define a simple </a:t>
            </a: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addition</a:t>
            </a: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function:</a:t>
            </a:r>
            <a:endParaRPr sz="2400">
              <a:solidFill>
                <a:srgbClr val="F6B26B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   </a:t>
            </a:r>
            <a:endParaRPr sz="2000">
              <a:solidFill>
                <a:srgbClr val="999999"/>
              </a:solidFill>
            </a:endParaRPr>
          </a:p>
        </p:txBody>
      </p:sp>
      <p:pic>
        <p:nvPicPr>
          <p:cNvPr id="257" name="Google Shape;2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1200" y="2334950"/>
            <a:ext cx="413385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/>
        </p:nvSpPr>
        <p:spPr>
          <a:xfrm>
            <a:off x="439950" y="988350"/>
            <a:ext cx="8003400" cy="3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63" name="Google Shape;26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300" y="1167475"/>
            <a:ext cx="4391025" cy="3514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43"/>
          <p:cNvSpPr txBox="1"/>
          <p:nvPr/>
        </p:nvSpPr>
        <p:spPr>
          <a:xfrm>
            <a:off x="3160925" y="550675"/>
            <a:ext cx="12438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Class</a:t>
            </a:r>
            <a:r>
              <a:rPr lang="en-GB" sz="2400">
                <a:solidFill>
                  <a:srgbClr val="EA5B25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</a:t>
            </a:r>
            <a:endParaRPr sz="2400">
              <a:solidFill>
                <a:srgbClr val="EA5B25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EA5B25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/>
        </p:nvSpPr>
        <p:spPr>
          <a:xfrm>
            <a:off x="2206800" y="509500"/>
            <a:ext cx="47304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15000"/>
              <a:buFont typeface="Proxima Nova"/>
              <a:buNone/>
            </a:pPr>
            <a:r>
              <a:rPr b="1" lang="en-GB" sz="360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Awaits / A</a:t>
            </a:r>
            <a:r>
              <a:rPr b="1" lang="en-GB" sz="360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sync / Future</a:t>
            </a:r>
            <a:endParaRPr sz="2400">
              <a:solidFill>
                <a:srgbClr val="EA5B25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270" name="Google Shape;270;p44"/>
          <p:cNvSpPr txBox="1"/>
          <p:nvPr/>
        </p:nvSpPr>
        <p:spPr>
          <a:xfrm>
            <a:off x="198450" y="1020625"/>
            <a:ext cx="8747100" cy="40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E69138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S</a:t>
            </a:r>
            <a:r>
              <a:rPr lang="en-GB" sz="2400">
                <a:solidFill>
                  <a:srgbClr val="E69138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ynchronous operation: </a:t>
            </a:r>
            <a:endParaRPr sz="2400">
              <a:solidFill>
                <a:srgbClr val="E69138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A synchronous operation blocks other operations from executing until it completes.</a:t>
            </a:r>
            <a:endParaRPr sz="2400"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E69138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A</a:t>
            </a:r>
            <a:r>
              <a:rPr lang="en-GB" sz="2400">
                <a:solidFill>
                  <a:srgbClr val="E69138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synchronous operation: </a:t>
            </a:r>
            <a:endParaRPr sz="2400">
              <a:solidFill>
                <a:srgbClr val="E69138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Once initiated, an asynchronous operation allows other operations to execute before it completes.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/>
        </p:nvSpPr>
        <p:spPr>
          <a:xfrm>
            <a:off x="93650" y="2571750"/>
            <a:ext cx="81816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A </a:t>
            </a:r>
            <a:r>
              <a:rPr lang="en-GB" sz="2400">
                <a:solidFill>
                  <a:srgbClr val="E69138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future</a:t>
            </a: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represents the result of an </a:t>
            </a:r>
            <a:r>
              <a:rPr lang="en-GB" sz="2400">
                <a:solidFill>
                  <a:srgbClr val="E69138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asynchronous operation</a:t>
            </a: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, and can have three states: 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ssistant SemiBold"/>
              <a:buChar char="●"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Uncompleted,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ssistant SemiBold"/>
              <a:buChar char="●"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Completed with a value,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ssistant SemiBold"/>
              <a:buChar char="●"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Completed with an error.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276" name="Google Shape;276;p45"/>
          <p:cNvSpPr txBox="1"/>
          <p:nvPr/>
        </p:nvSpPr>
        <p:spPr>
          <a:xfrm>
            <a:off x="54750" y="1053875"/>
            <a:ext cx="90345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The </a:t>
            </a:r>
            <a:r>
              <a:rPr lang="en-GB" sz="2400">
                <a:solidFill>
                  <a:srgbClr val="E69138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async</a:t>
            </a: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and </a:t>
            </a:r>
            <a:r>
              <a:rPr lang="en-GB" sz="2400">
                <a:solidFill>
                  <a:srgbClr val="E69138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await</a:t>
            </a: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keywords provide a declarative way to define asynchronous functions and use their results.</a:t>
            </a:r>
            <a:endParaRPr sz="2400">
              <a:solidFill>
                <a:schemeClr val="dk1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277" name="Google Shape;277;p45"/>
          <p:cNvSpPr txBox="1"/>
          <p:nvPr/>
        </p:nvSpPr>
        <p:spPr>
          <a:xfrm>
            <a:off x="2206800" y="509500"/>
            <a:ext cx="4730400" cy="6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Awaits / Async / Future</a:t>
            </a:r>
            <a:endParaRPr sz="2400">
              <a:solidFill>
                <a:srgbClr val="EA5B25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/>
        </p:nvSpPr>
        <p:spPr>
          <a:xfrm>
            <a:off x="631250" y="472500"/>
            <a:ext cx="89244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Synchronous                      vs            Asynchronous</a:t>
            </a:r>
            <a:endParaRPr b="1" sz="2900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83" name="Google Shape;283;p46"/>
          <p:cNvSpPr txBox="1"/>
          <p:nvPr/>
        </p:nvSpPr>
        <p:spPr>
          <a:xfrm>
            <a:off x="230450" y="869475"/>
            <a:ext cx="3509400" cy="42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284" name="Google Shape;2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50" y="1147550"/>
            <a:ext cx="3663224" cy="38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491" y="1147550"/>
            <a:ext cx="3735435" cy="3812199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6" name="Google Shape;286;p46"/>
          <p:cNvSpPr/>
          <p:nvPr/>
        </p:nvSpPr>
        <p:spPr>
          <a:xfrm>
            <a:off x="4292138" y="1602150"/>
            <a:ext cx="628500" cy="19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7"/>
          <p:cNvSpPr/>
          <p:nvPr/>
        </p:nvSpPr>
        <p:spPr>
          <a:xfrm rot="-5400000">
            <a:off x="1997369" y="-2010332"/>
            <a:ext cx="5149200" cy="9164100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7"/>
          <p:cNvSpPr txBox="1"/>
          <p:nvPr/>
        </p:nvSpPr>
        <p:spPr>
          <a:xfrm>
            <a:off x="160622" y="1370034"/>
            <a:ext cx="6744300" cy="321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-GB" sz="7000">
                <a:solidFill>
                  <a:srgbClr val="FFFFFF"/>
                </a:solidFill>
              </a:rPr>
              <a:t>Demo!</a:t>
            </a:r>
            <a:endParaRPr b="0" i="0" sz="7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293" name="Google Shape;29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4983" y="220202"/>
            <a:ext cx="1454502" cy="275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1"/>
          <p:cNvSpPr/>
          <p:nvPr/>
        </p:nvSpPr>
        <p:spPr>
          <a:xfrm rot="-5400000">
            <a:off x="1997425" y="-2010313"/>
            <a:ext cx="5149125" cy="9164137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1"/>
          <p:cNvSpPr txBox="1"/>
          <p:nvPr/>
        </p:nvSpPr>
        <p:spPr>
          <a:xfrm>
            <a:off x="-10075" y="21550"/>
            <a:ext cx="9837600" cy="50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</a:pPr>
            <a:r>
              <a:rPr b="1" lang="en-GB" sz="9900">
                <a:solidFill>
                  <a:srgbClr val="FFFFFF"/>
                </a:solidFill>
              </a:rPr>
              <a:t>Agenda</a:t>
            </a:r>
            <a:endParaRPr b="1" sz="99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</a:pPr>
            <a:r>
              <a:t/>
            </a:r>
            <a:endParaRPr b="1" sz="6700">
              <a:solidFill>
                <a:srgbClr val="FFFFFF"/>
              </a:solidFill>
            </a:endParaRPr>
          </a:p>
          <a:p>
            <a:pPr indent="-4318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b="1" lang="en-GB" sz="3200">
                <a:solidFill>
                  <a:srgbClr val="FFFFFF"/>
                </a:solidFill>
              </a:rPr>
              <a:t>Intro to mobile development</a:t>
            </a:r>
            <a:endParaRPr b="1" sz="3200">
              <a:solidFill>
                <a:srgbClr val="FFFFFF"/>
              </a:solidFill>
            </a:endParaRPr>
          </a:p>
          <a:p>
            <a:pPr indent="-4318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b="1" lang="en-GB" sz="3200">
                <a:solidFill>
                  <a:srgbClr val="FFFFFF"/>
                </a:solidFill>
              </a:rPr>
              <a:t>Native vs cross-platform</a:t>
            </a:r>
            <a:endParaRPr b="1" sz="3200">
              <a:solidFill>
                <a:srgbClr val="FFFFFF"/>
              </a:solidFill>
            </a:endParaRPr>
          </a:p>
          <a:p>
            <a:pPr indent="-4318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b="1" lang="en-GB" sz="3200">
                <a:solidFill>
                  <a:srgbClr val="FFFFFF"/>
                </a:solidFill>
              </a:rPr>
              <a:t>Introduction to Flutter</a:t>
            </a:r>
            <a:endParaRPr b="1" sz="3200">
              <a:solidFill>
                <a:srgbClr val="FFFFFF"/>
              </a:solidFill>
            </a:endParaRPr>
          </a:p>
          <a:p>
            <a:pPr indent="-4318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b="1" lang="en-GB" sz="3200">
                <a:solidFill>
                  <a:srgbClr val="FFFFFF"/>
                </a:solidFill>
              </a:rPr>
              <a:t>Quiz &amp; Demo</a:t>
            </a:r>
            <a:endParaRPr b="1" sz="3200">
              <a:solidFill>
                <a:srgbClr val="FFFFFF"/>
              </a:solidFill>
            </a:endParaRPr>
          </a:p>
          <a:p>
            <a:pPr indent="-4318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b="1" lang="en-GB" sz="3200">
                <a:solidFill>
                  <a:srgbClr val="FFFFFF"/>
                </a:solidFill>
              </a:rPr>
              <a:t>Dart in a nutshell</a:t>
            </a:r>
            <a:endParaRPr b="1" sz="3200">
              <a:solidFill>
                <a:srgbClr val="FFFFFF"/>
              </a:solidFill>
            </a:endParaRPr>
          </a:p>
          <a:p>
            <a:pPr indent="-4318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b="1" lang="en-GB" sz="3200">
                <a:solidFill>
                  <a:srgbClr val="FFFFFF"/>
                </a:solidFill>
              </a:rPr>
              <a:t>Quiz &amp; Demo</a:t>
            </a:r>
            <a:endParaRPr b="1" sz="3200">
              <a:solidFill>
                <a:srgbClr val="FFFFFF"/>
              </a:solidFill>
            </a:endParaRPr>
          </a:p>
          <a:p>
            <a:pPr indent="-4318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b="1" lang="en-GB" sz="3200">
                <a:solidFill>
                  <a:srgbClr val="FFFFFF"/>
                </a:solidFill>
              </a:rPr>
              <a:t>Closing remarks</a:t>
            </a:r>
            <a:endParaRPr b="1" sz="3200">
              <a:solidFill>
                <a:srgbClr val="FFFFFF"/>
              </a:solidFill>
            </a:endParaRPr>
          </a:p>
          <a:p>
            <a:pPr indent="-4318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b="1" lang="en-GB" sz="3200">
                <a:solidFill>
                  <a:srgbClr val="FFFFFF"/>
                </a:solidFill>
              </a:rPr>
              <a:t>Q&amp;A</a:t>
            </a:r>
            <a:endParaRPr b="1" sz="3200">
              <a:solidFill>
                <a:srgbClr val="FFFFFF"/>
              </a:solidFill>
            </a:endParaRPr>
          </a:p>
          <a:p>
            <a:pPr indent="-431800" lvl="0" marL="45720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Char char="●"/>
            </a:pPr>
            <a:r>
              <a:rPr b="1" lang="en-GB" sz="3200">
                <a:solidFill>
                  <a:srgbClr val="FFFFFF"/>
                </a:solidFill>
              </a:rPr>
              <a:t>Goodbye</a:t>
            </a:r>
            <a:endParaRPr b="1" sz="3200">
              <a:solidFill>
                <a:srgbClr val="FFFFFF"/>
              </a:solidFill>
            </a:endParaRPr>
          </a:p>
        </p:txBody>
      </p:sp>
      <p:pic>
        <p:nvPicPr>
          <p:cNvPr descr="Image" id="98" name="Google Shape;9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4983" y="220202"/>
            <a:ext cx="1454502" cy="275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 txBox="1"/>
          <p:nvPr/>
        </p:nvSpPr>
        <p:spPr>
          <a:xfrm>
            <a:off x="847850" y="3573725"/>
            <a:ext cx="5839200" cy="14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...And many more!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You can see more </a:t>
            </a:r>
            <a:r>
              <a:rPr lang="en-GB" sz="2400" u="sng">
                <a:solidFill>
                  <a:schemeClr val="hlink"/>
                </a:solidFill>
                <a:latin typeface="Assistant SemiBold"/>
                <a:ea typeface="Assistant SemiBold"/>
                <a:cs typeface="Assistant SemiBold"/>
                <a:sym typeface="Assistant SemiBold"/>
                <a:hlinkClick r:id="rId3"/>
              </a:rPr>
              <a:t>here</a:t>
            </a:r>
            <a:r>
              <a:rPr lang="en-GB" sz="24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.</a:t>
            </a:r>
            <a:endParaRPr sz="24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299" name="Google Shape;299;p48"/>
          <p:cNvSpPr txBox="1"/>
          <p:nvPr/>
        </p:nvSpPr>
        <p:spPr>
          <a:xfrm>
            <a:off x="847856" y="906797"/>
            <a:ext cx="74484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15000"/>
              <a:buFont typeface="Proxima Nova"/>
              <a:buNone/>
            </a:pPr>
            <a:r>
              <a:rPr b="1" lang="en-GB" sz="3600">
                <a:solidFill>
                  <a:srgbClr val="EA5B25"/>
                </a:solidFill>
                <a:latin typeface="Assistant"/>
                <a:ea typeface="Assistant"/>
                <a:cs typeface="Assistant"/>
                <a:sym typeface="Assistant"/>
              </a:rPr>
              <a:t>Who’s using Flutter?</a:t>
            </a:r>
            <a:endParaRPr b="1" i="0" sz="3600" u="none" cap="none" strike="noStrike">
              <a:solidFill>
                <a:srgbClr val="000000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300" name="Google Shape;300;p48"/>
          <p:cNvSpPr txBox="1"/>
          <p:nvPr/>
        </p:nvSpPr>
        <p:spPr>
          <a:xfrm>
            <a:off x="8305200" y="4925900"/>
            <a:ext cx="8733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666666"/>
                </a:solidFill>
              </a:rPr>
              <a:t>Source: </a:t>
            </a:r>
            <a:r>
              <a:rPr lang="en-GB" sz="600" u="sng">
                <a:solidFill>
                  <a:schemeClr val="hlink"/>
                </a:solidFill>
                <a:hlinkClick r:id="rId4"/>
              </a:rPr>
              <a:t>flutter doc</a:t>
            </a:r>
            <a:endParaRPr sz="600">
              <a:solidFill>
                <a:srgbClr val="666666"/>
              </a:solidFill>
            </a:endParaRPr>
          </a:p>
        </p:txBody>
      </p:sp>
      <p:pic>
        <p:nvPicPr>
          <p:cNvPr id="301" name="Google Shape;301;p48"/>
          <p:cNvPicPr preferRelativeResize="0"/>
          <p:nvPr/>
        </p:nvPicPr>
        <p:blipFill rotWithShape="1">
          <a:blip r:embed="rId5">
            <a:alphaModFix/>
          </a:blip>
          <a:srcRect b="0" l="43629" r="734" t="0"/>
          <a:stretch/>
        </p:blipFill>
        <p:spPr>
          <a:xfrm>
            <a:off x="847850" y="1621050"/>
            <a:ext cx="5087099" cy="165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9"/>
          <p:cNvSpPr/>
          <p:nvPr/>
        </p:nvSpPr>
        <p:spPr>
          <a:xfrm rot="-5400000">
            <a:off x="1997369" y="-2010332"/>
            <a:ext cx="5149200" cy="9164100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9"/>
          <p:cNvSpPr txBox="1"/>
          <p:nvPr/>
        </p:nvSpPr>
        <p:spPr>
          <a:xfrm>
            <a:off x="62975" y="2076650"/>
            <a:ext cx="92223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</a:pPr>
            <a:r>
              <a:rPr b="1" lang="en-GB" sz="10800">
                <a:solidFill>
                  <a:srgbClr val="FFFFFF"/>
                </a:solidFill>
              </a:rPr>
              <a:t>Questions?</a:t>
            </a:r>
            <a:endParaRPr b="1" sz="10800">
              <a:solidFill>
                <a:srgbClr val="FFFFFF"/>
              </a:solidFill>
            </a:endParaRPr>
          </a:p>
        </p:txBody>
      </p:sp>
      <p:pic>
        <p:nvPicPr>
          <p:cNvPr descr="Image" id="308" name="Google Shape;30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4983" y="220202"/>
            <a:ext cx="1454502" cy="275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/>
        </p:nvSpPr>
        <p:spPr>
          <a:xfrm>
            <a:off x="529514" y="2188177"/>
            <a:ext cx="4041300" cy="7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B5D27"/>
              </a:buClr>
              <a:buSzPts val="5000"/>
              <a:buFont typeface="Arial"/>
              <a:buNone/>
            </a:pPr>
            <a:r>
              <a:rPr b="1" i="0" lang="en-GB" sz="5000" u="none" cap="none" strike="noStrike">
                <a:solidFill>
                  <a:srgbClr val="EB5D27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2"/>
          <p:cNvSpPr/>
          <p:nvPr/>
        </p:nvSpPr>
        <p:spPr>
          <a:xfrm rot="-5400000">
            <a:off x="1997369" y="-2010332"/>
            <a:ext cx="5149200" cy="9164100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"/>
          <p:cNvSpPr txBox="1"/>
          <p:nvPr/>
        </p:nvSpPr>
        <p:spPr>
          <a:xfrm>
            <a:off x="0" y="2781500"/>
            <a:ext cx="92223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</a:pPr>
            <a:r>
              <a:rPr b="1" lang="en-GB" sz="10800">
                <a:solidFill>
                  <a:srgbClr val="FFFFFF"/>
                </a:solidFill>
              </a:rPr>
              <a:t>Smartphones</a:t>
            </a:r>
            <a:endParaRPr b="1" sz="108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</a:pPr>
            <a:r>
              <a:rPr b="1" lang="en-GB" sz="10800">
                <a:solidFill>
                  <a:srgbClr val="FFFFFF"/>
                </a:solidFill>
              </a:rPr>
              <a:t>Facts</a:t>
            </a:r>
            <a:endParaRPr b="1" sz="10800">
              <a:solidFill>
                <a:srgbClr val="FFFFFF"/>
              </a:solidFill>
            </a:endParaRPr>
          </a:p>
        </p:txBody>
      </p:sp>
      <p:pic>
        <p:nvPicPr>
          <p:cNvPr descr="Image" id="105" name="Google Shape;10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4983" y="220202"/>
            <a:ext cx="1454502" cy="275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27;p295" id="110" name="Google Shape;11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6802" y="1549260"/>
            <a:ext cx="484080" cy="729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52922" y="2807775"/>
            <a:ext cx="3476438" cy="232171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228323" y="3535247"/>
            <a:ext cx="2853600" cy="114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130300" lIns="27425" spcFirstLastPara="1" rIns="26775" wrap="square" tIns="130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GB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should we care about mobile development?</a:t>
            </a:r>
            <a:endParaRPr b="1" i="0" sz="34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8137" y="541431"/>
            <a:ext cx="3955863" cy="293919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4" name="Google Shape;114;p23"/>
          <p:cNvGraphicFramePr/>
          <p:nvPr/>
        </p:nvGraphicFramePr>
        <p:xfrm>
          <a:off x="228325" y="119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{CC64C34A-3CBD-4827-829C-89B606EEE704}</a:tableStyleId>
              </a:tblPr>
              <a:tblGrid>
                <a:gridCol w="3515475"/>
              </a:tblGrid>
              <a:tr h="5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Number of mobile app downloads worldwide in </a:t>
                      </a:r>
                      <a:r>
                        <a:rPr i="1" lang="en-GB" sz="1000"/>
                        <a:t>2019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204bn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Number of mobile app downloads worldwide in </a:t>
                      </a:r>
                      <a:r>
                        <a:rPr i="1" lang="en-GB" sz="1000">
                          <a:solidFill>
                            <a:schemeClr val="dk1"/>
                          </a:solidFill>
                        </a:rPr>
                        <a:t>2016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140.7bn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5" name="Google Shape;115;p23"/>
          <p:cNvSpPr txBox="1"/>
          <p:nvPr/>
        </p:nvSpPr>
        <p:spPr>
          <a:xfrm>
            <a:off x="8305200" y="4925900"/>
            <a:ext cx="8733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666666"/>
                </a:solidFill>
              </a:rPr>
              <a:t>Source: statista.com</a:t>
            </a:r>
            <a:endParaRPr sz="6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827;p295" id="120" name="Google Shape;12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6802" y="1549260"/>
            <a:ext cx="484080" cy="729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52922" y="2807775"/>
            <a:ext cx="3476438" cy="232171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4"/>
          <p:cNvSpPr txBox="1"/>
          <p:nvPr/>
        </p:nvSpPr>
        <p:spPr>
          <a:xfrm>
            <a:off x="228323" y="3535247"/>
            <a:ext cx="2853600" cy="114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020"/>
              </a:srgbClr>
            </a:outerShdw>
          </a:effectLst>
        </p:spPr>
        <p:txBody>
          <a:bodyPr anchorCtr="0" anchor="ctr" bIns="130300" lIns="27425" spcFirstLastPara="1" rIns="26775" wrap="square" tIns="1303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GB" sz="2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should we care about mobile development?</a:t>
            </a:r>
            <a:endParaRPr b="1" i="0" sz="3400" u="none" cap="none" strike="noStrike">
              <a:solidFill>
                <a:srgbClr val="FEFEF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3" name="Google Shape;123;p24"/>
          <p:cNvGraphicFramePr/>
          <p:nvPr/>
        </p:nvGraphicFramePr>
        <p:xfrm>
          <a:off x="228325" y="119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{CC64C34A-3CBD-4827-829C-89B606EEE704}</a:tableStyleId>
              </a:tblPr>
              <a:tblGrid>
                <a:gridCol w="3515475"/>
              </a:tblGrid>
              <a:tr h="508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/>
                        <a:t>Number of mobile app downloads worldwide in </a:t>
                      </a:r>
                      <a:r>
                        <a:rPr i="1" lang="en-GB" sz="1000"/>
                        <a:t>2019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204bn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9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>
                          <a:solidFill>
                            <a:schemeClr val="dk1"/>
                          </a:solidFill>
                        </a:rPr>
                        <a:t>Number of mobile app downloads worldwide in </a:t>
                      </a:r>
                      <a:r>
                        <a:rPr i="1" lang="en-GB" sz="1000">
                          <a:solidFill>
                            <a:schemeClr val="dk1"/>
                          </a:solidFill>
                        </a:rPr>
                        <a:t>2016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chemeClr val="dk1"/>
                          </a:solidFill>
                        </a:rPr>
                        <a:t>140.7bn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4" name="Google Shape;124;p24"/>
          <p:cNvSpPr txBox="1"/>
          <p:nvPr/>
        </p:nvSpPr>
        <p:spPr>
          <a:xfrm>
            <a:off x="8305200" y="4925900"/>
            <a:ext cx="873300" cy="2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666666"/>
                </a:solidFill>
              </a:rPr>
              <a:t>Source: statista.com</a:t>
            </a:r>
            <a:endParaRPr sz="600">
              <a:solidFill>
                <a:srgbClr val="666666"/>
              </a:solidFill>
            </a:endParaRPr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2350" y="546525"/>
            <a:ext cx="3955875" cy="2939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/>
          <p:nvPr/>
        </p:nvSpPr>
        <p:spPr>
          <a:xfrm rot="-5400000">
            <a:off x="1997425" y="-2010313"/>
            <a:ext cx="5149125" cy="9164137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160622" y="1370034"/>
            <a:ext cx="6744375" cy="3216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1" lang="en-GB" sz="7000">
                <a:solidFill>
                  <a:srgbClr val="FFFFFF"/>
                </a:solidFill>
              </a:rPr>
              <a:t>Businesses need apps, good ones.</a:t>
            </a:r>
            <a:endParaRPr b="0" i="0" sz="7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132" name="Google Shape;132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4983" y="220202"/>
            <a:ext cx="1454502" cy="275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/>
          <p:nvPr/>
        </p:nvSpPr>
        <p:spPr>
          <a:xfrm rot="-5400000">
            <a:off x="1997369" y="-2010332"/>
            <a:ext cx="5149200" cy="9164100"/>
          </a:xfrm>
          <a:prstGeom prst="rect">
            <a:avLst/>
          </a:prstGeom>
          <a:solidFill>
            <a:srgbClr val="58ADC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127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6"/>
          <p:cNvSpPr txBox="1"/>
          <p:nvPr/>
        </p:nvSpPr>
        <p:spPr>
          <a:xfrm>
            <a:off x="62975" y="2076650"/>
            <a:ext cx="9222300" cy="24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800"/>
              <a:buFont typeface="Arial"/>
              <a:buNone/>
            </a:pPr>
            <a:r>
              <a:rPr b="1" lang="en-GB" sz="10800">
                <a:solidFill>
                  <a:srgbClr val="FFFFFF"/>
                </a:solidFill>
              </a:rPr>
              <a:t>What do we have at our disposal?</a:t>
            </a:r>
            <a:endParaRPr b="1" sz="10800">
              <a:solidFill>
                <a:srgbClr val="FFFFFF"/>
              </a:solidFill>
            </a:endParaRPr>
          </a:p>
        </p:txBody>
      </p:sp>
      <p:pic>
        <p:nvPicPr>
          <p:cNvPr descr="Image" id="139" name="Google Shape;13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74983" y="220202"/>
            <a:ext cx="1454502" cy="2759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847849" y="1602525"/>
            <a:ext cx="7980000" cy="29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A </a:t>
            </a:r>
            <a:r>
              <a:rPr i="1" lang="en-GB" sz="32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native app</a:t>
            </a:r>
            <a:r>
              <a:rPr lang="en-GB" sz="32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is built using the programming language and tools for the specific device platform. </a:t>
            </a:r>
            <a:endParaRPr sz="32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A </a:t>
            </a:r>
            <a:r>
              <a:rPr i="1" lang="en-GB" sz="32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cross-platform app </a:t>
            </a:r>
            <a:r>
              <a:rPr lang="en-GB" sz="32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is</a:t>
            </a:r>
            <a:r>
              <a:rPr lang="en-GB" sz="32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 </a:t>
            </a:r>
            <a:r>
              <a:rPr lang="en-GB" sz="3200">
                <a:solidFill>
                  <a:srgbClr val="434343"/>
                </a:solidFill>
                <a:latin typeface="Assistant SemiBold"/>
                <a:ea typeface="Assistant SemiBold"/>
                <a:cs typeface="Assistant SemiBold"/>
                <a:sym typeface="Assistant SemiBold"/>
              </a:rPr>
              <a:t>built with non-native tools and it has historically made use of web technologies to render WebViews</a:t>
            </a:r>
            <a:endParaRPr sz="3200">
              <a:solidFill>
                <a:srgbClr val="434343"/>
              </a:solidFill>
              <a:latin typeface="Assistant SemiBold"/>
              <a:ea typeface="Assistant SemiBold"/>
              <a:cs typeface="Assistant SemiBold"/>
              <a:sym typeface="Assistant SemiBold"/>
            </a:endParaRPr>
          </a:p>
        </p:txBody>
      </p:sp>
      <p:sp>
        <p:nvSpPr>
          <p:cNvPr id="145" name="Google Shape;145;p27"/>
          <p:cNvSpPr txBox="1"/>
          <p:nvPr/>
        </p:nvSpPr>
        <p:spPr>
          <a:xfrm>
            <a:off x="847856" y="906797"/>
            <a:ext cx="7448400" cy="7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A5B25"/>
              </a:buClr>
              <a:buSzPts val="15000"/>
              <a:buFont typeface="Proxima Nova"/>
              <a:buNone/>
            </a:pPr>
            <a:r>
              <a:rPr b="1" lang="en-GB" sz="3600">
                <a:solidFill>
                  <a:srgbClr val="EA5B25"/>
                </a:solidFill>
                <a:latin typeface="Proxima Nova"/>
                <a:ea typeface="Proxima Nova"/>
                <a:cs typeface="Proxima Nova"/>
                <a:sym typeface="Proxima Nova"/>
              </a:rPr>
              <a:t>Native - Cross Platform</a:t>
            </a:r>
            <a:endParaRPr b="1" sz="3600">
              <a:solidFill>
                <a:srgbClr val="EA5B25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